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  <p:sldMasterId id="2147483678" r:id="rId4"/>
    <p:sldMasterId id="2147483693" r:id="rId5"/>
    <p:sldMasterId id="2147483708" r:id="rId6"/>
    <p:sldMasterId id="2147483723" r:id="rId7"/>
  </p:sldMasterIdLst>
  <p:notesMasterIdLst>
    <p:notesMasterId r:id="rId10"/>
  </p:notesMasterIdLst>
  <p:handoutMasterIdLst>
    <p:handoutMasterId r:id="rId17"/>
  </p:handoutMasterIdLst>
  <p:sldIdLst>
    <p:sldId id="256" r:id="rId8"/>
    <p:sldId id="308" r:id="rId9"/>
    <p:sldId id="430" r:id="rId11"/>
    <p:sldId id="431" r:id="rId12"/>
    <p:sldId id="432" r:id="rId13"/>
    <p:sldId id="434" r:id="rId14"/>
    <p:sldId id="436" r:id="rId15"/>
    <p:sldId id="437" r:id="rId1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777F"/>
    <a:srgbClr val="B3B7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0" autoAdjust="0"/>
    <p:restoredTop sz="94679" autoAdjust="0"/>
  </p:normalViewPr>
  <p:slideViewPr>
    <p:cSldViewPr>
      <p:cViewPr varScale="1">
        <p:scale>
          <a:sx n="108" d="100"/>
          <a:sy n="108" d="100"/>
        </p:scale>
        <p:origin x="-1770" y="-84"/>
      </p:cViewPr>
      <p:guideLst>
        <p:guide orient="horz" pos="213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8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9737E7-78B2-437F-BC95-513EEA9D6F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47E10-E88C-4532-8816-15F1E79EF23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1.png>
</file>

<file path=ppt/media/image12.png>
</file>

<file path=ppt/media/image13.png>
</file>

<file path=ppt/media/image2.png>
</file>

<file path=ppt/media/image3.GIF>
</file>

<file path=ppt/media/image4.jpeg>
</file>

<file path=ppt/media/image5.jpe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61F8ED-5E64-4D2D-93BC-4C1D01CCC5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4C67A-9AC0-4AF7-A19C-9FDC592D631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B44C67A-9AC0-4AF7-A19C-9FDC592D63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zh-CN"/>
              <a:t>如何呼应题目提供者？</a:t>
            </a: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B44C67A-9AC0-4AF7-A19C-9FDC592D63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zh-CN"/>
              <a:t>简短：句子空间有限。</a:t>
            </a:r>
            <a:r>
              <a:rPr lang="en-US" altLang="zh-CN"/>
              <a:t>3</a:t>
            </a:r>
            <a:r>
              <a:rPr lang="zh-CN" altLang="en-US"/>
              <a:t>个句子。 </a:t>
            </a:r>
            <a:r>
              <a:rPr lang="en-US" altLang="zh-CN"/>
              <a:t>100</a:t>
            </a:r>
            <a:r>
              <a:rPr lang="zh-CN" altLang="en-US"/>
              <a:t>个句子可以发挥的空间是不同的。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B44C67A-9AC0-4AF7-A19C-9FDC592D63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B44C67A-9AC0-4AF7-A19C-9FDC592D63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zh-CN"/>
              <a:t>（</a:t>
            </a:r>
            <a:r>
              <a:rPr lang="en-US" altLang="zh-CN"/>
              <a:t>1</a:t>
            </a:r>
            <a:r>
              <a:rPr lang="zh-CN" altLang="zh-CN"/>
              <a:t>）简短：句子空间有限。</a:t>
            </a:r>
            <a:r>
              <a:rPr lang="en-US" altLang="zh-CN"/>
              <a:t>3</a:t>
            </a:r>
            <a:r>
              <a:rPr lang="zh-CN" altLang="en-US"/>
              <a:t>个句子。 </a:t>
            </a:r>
            <a:r>
              <a:rPr lang="en-US" altLang="zh-CN"/>
              <a:t>100</a:t>
            </a:r>
            <a:r>
              <a:rPr lang="zh-CN" altLang="en-US"/>
              <a:t>个句子可以发挥的空间是不同的。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）不同位置句子作用不同：</a:t>
            </a:r>
            <a:endParaRPr lang="zh-CN" altLang="en-US"/>
          </a:p>
          <a:p>
            <a:r>
              <a:rPr lang="zh-CN" altLang="en-US"/>
              <a:t>所以刻画：</a:t>
            </a:r>
            <a:r>
              <a:rPr lang="zh-CN" altLang="en-US" b="1"/>
              <a:t>头，中，尾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B44C67A-9AC0-4AF7-A19C-9FDC592D63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中部：</a:t>
            </a:r>
            <a:endParaRPr lang="zh-CN" altLang="en-US"/>
          </a:p>
          <a:p>
            <a:r>
              <a:rPr lang="en-US" altLang="zh-CN"/>
              <a:t>Mid(paragraph)</a:t>
            </a:r>
            <a:r>
              <a:rPr lang="zh-CN" altLang="en-US"/>
              <a:t>斜率正负变化的次数。</a:t>
            </a:r>
            <a:endParaRPr lang="zh-CN" altLang="en-US"/>
          </a:p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B44C67A-9AC0-4AF7-A19C-9FDC592D63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B44C67A-9AC0-4AF7-A19C-9FDC592D63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2472-DD77-4FC1-84B5-48612837DE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4245434"/>
            <a:ext cx="65151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5731796"/>
            <a:ext cx="65151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6DA3E-77C0-4886-935E-DDFE383BA451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0A89-F883-47E9-823D-3D299840ECE3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6E34F-DC16-4EF6-97AE-79B9231521A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1FB3-F506-4860-BF26-EDF265D71B4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2472-DD77-4FC1-84B5-48612837DE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 descr="ppt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256" y="-83829"/>
            <a:ext cx="9381776" cy="7041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0034" y="1766882"/>
            <a:ext cx="7772400" cy="1470025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0034" y="25527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0" y="6284913"/>
            <a:ext cx="9144000" cy="158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ppt2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1257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57158" y="1543062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4"/>
          </p:nvPr>
        </p:nvSpPr>
        <p:spPr>
          <a:xfrm>
            <a:off x="6553200" y="6423025"/>
            <a:ext cx="213360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DA72DBD0-4841-4004-8DAF-BEE47B91ECC7}" type="slidenum">
              <a:rPr lang="zh-CN" altLang="en-US"/>
            </a:fld>
            <a:endParaRPr lang="zh-CN" alt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457200" y="6381750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B05E3DC-D9F9-4A98-989C-200DECCB560F}" type="datetime1">
              <a:rPr lang="zh-CN" altLang="en-US" smtClean="0"/>
            </a:fld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Clr>
                <a:schemeClr val="accent1"/>
              </a:buClr>
              <a:buFontTx/>
              <a:buBlip>
                <a:blip r:embed="rId2"/>
              </a:buBlip>
              <a:defRPr b="1">
                <a:solidFill>
                  <a:schemeClr val="accent1"/>
                </a:solidFill>
              </a:defRPr>
            </a:lvl1pPr>
            <a:lvl2pPr marL="914400" indent="-457200">
              <a:buClr>
                <a:schemeClr val="accent1"/>
              </a:buClr>
              <a:buFont typeface="Calibri" panose="020F0502020204030204" pitchFamily="34" charset="0"/>
              <a:buChar char="◌"/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98039-A8BB-4839-B209-53DF2356EDF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Picture 7" descr="9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200642115372842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5575"/>
            <a:ext cx="838200" cy="83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F80D6-71B2-49EF-9F55-5DE036C73DC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 descr="ppt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256" y="-83829"/>
            <a:ext cx="9381776" cy="7041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0034" y="1766882"/>
            <a:ext cx="7772400" cy="1470025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0034" y="25527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1F369-47AF-4AEB-8EE2-B475D837CCD4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8B501-B0EE-443B-9105-05C39E48B5D5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CF39-5322-4C7C-A171-1FF2E2A749DE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C4DE-926D-4CE7-8736-F5F2D41DE94F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4245434"/>
            <a:ext cx="65151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5731796"/>
            <a:ext cx="65151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6DA3E-77C0-4886-935E-DDFE383BA451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0A89-F883-47E9-823D-3D299840ECE3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6E34F-DC16-4EF6-97AE-79B9231521A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1FB3-F506-4860-BF26-EDF265D71B4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2472-DD77-4FC1-84B5-48612837DE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0" y="6284913"/>
            <a:ext cx="9144000" cy="158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ppt2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1257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57158" y="1543062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4"/>
          </p:nvPr>
        </p:nvSpPr>
        <p:spPr>
          <a:xfrm>
            <a:off x="6553200" y="6423025"/>
            <a:ext cx="213360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DA72DBD0-4841-4004-8DAF-BEE47B91ECC7}" type="slidenum">
              <a:rPr lang="zh-CN" altLang="en-US"/>
            </a:fld>
            <a:endParaRPr lang="zh-CN" alt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457200" y="6381750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B05E3DC-D9F9-4A98-989C-200DECCB560F}" type="datetime1">
              <a:rPr lang="zh-CN" altLang="en-US" smtClean="0"/>
            </a:fld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 descr="ppt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256" y="-83829"/>
            <a:ext cx="9381776" cy="7041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0034" y="1766882"/>
            <a:ext cx="7772400" cy="1470025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0034" y="25527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0" y="6284913"/>
            <a:ext cx="9144000" cy="158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ppt2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1257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57158" y="1543062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4"/>
          </p:nvPr>
        </p:nvSpPr>
        <p:spPr>
          <a:xfrm>
            <a:off x="6553200" y="6423025"/>
            <a:ext cx="213360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DA72DBD0-4841-4004-8DAF-BEE47B91ECC7}" type="slidenum">
              <a:rPr lang="zh-CN" altLang="en-US"/>
            </a:fld>
            <a:endParaRPr lang="zh-CN" alt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457200" y="6381750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B05E3DC-D9F9-4A98-989C-200DECCB560F}" type="datetime1">
              <a:rPr lang="zh-CN" altLang="en-US" smtClean="0"/>
            </a:fld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Clr>
                <a:schemeClr val="accent1"/>
              </a:buClr>
              <a:buFontTx/>
              <a:buBlip>
                <a:blip r:embed="rId2"/>
              </a:buBlip>
              <a:defRPr b="1">
                <a:solidFill>
                  <a:schemeClr val="accent1"/>
                </a:solidFill>
              </a:defRPr>
            </a:lvl1pPr>
            <a:lvl2pPr marL="914400" indent="-457200">
              <a:buClr>
                <a:schemeClr val="accent1"/>
              </a:buClr>
              <a:buFont typeface="Calibri" panose="020F0502020204030204" pitchFamily="34" charset="0"/>
              <a:buChar char="◌"/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98039-A8BB-4839-B209-53DF2356EDF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Picture 7" descr="9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200642115372842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5575"/>
            <a:ext cx="838200" cy="83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F80D6-71B2-49EF-9F55-5DE036C73DC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1F369-47AF-4AEB-8EE2-B475D837CCD4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8B501-B0EE-443B-9105-05C39E48B5D5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CF39-5322-4C7C-A171-1FF2E2A749DE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C4DE-926D-4CE7-8736-F5F2D41DE94F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4245434"/>
            <a:ext cx="65151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5731796"/>
            <a:ext cx="65151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6DA3E-77C0-4886-935E-DDFE383BA451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Clr>
                <a:schemeClr val="accent1"/>
              </a:buClr>
              <a:buFontTx/>
              <a:buBlip>
                <a:blip r:embed="rId2"/>
              </a:buBlip>
              <a:defRPr b="1">
                <a:solidFill>
                  <a:schemeClr val="accent1"/>
                </a:solidFill>
              </a:defRPr>
            </a:lvl1pPr>
            <a:lvl2pPr marL="914400" indent="-457200">
              <a:buClr>
                <a:schemeClr val="accent1"/>
              </a:buClr>
              <a:buFont typeface="Calibri" panose="020F0502020204030204" pitchFamily="34" charset="0"/>
              <a:buChar char="◌"/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98039-A8BB-4839-B209-53DF2356EDF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Picture 7" descr="9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200642115372842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5575"/>
            <a:ext cx="838200" cy="83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0A89-F883-47E9-823D-3D299840ECE3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6E34F-DC16-4EF6-97AE-79B9231521A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1FB3-F506-4860-BF26-EDF265D71B4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2472-DD77-4FC1-84B5-48612837DE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 descr="ppt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256" y="-83829"/>
            <a:ext cx="9381776" cy="7041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0034" y="1766882"/>
            <a:ext cx="7772400" cy="1470025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0034" y="25527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0" y="6284913"/>
            <a:ext cx="9144000" cy="158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ppt2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1257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57158" y="1543062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4"/>
          </p:nvPr>
        </p:nvSpPr>
        <p:spPr>
          <a:xfrm>
            <a:off x="6553200" y="6423025"/>
            <a:ext cx="213360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DA72DBD0-4841-4004-8DAF-BEE47B91ECC7}" type="slidenum">
              <a:rPr lang="zh-CN" altLang="en-US"/>
            </a:fld>
            <a:endParaRPr lang="zh-CN" alt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457200" y="6381750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B05E3DC-D9F9-4A98-989C-200DECCB560F}" type="datetime1">
              <a:rPr lang="zh-CN" altLang="en-US" smtClean="0"/>
            </a:fld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Clr>
                <a:schemeClr val="accent1"/>
              </a:buClr>
              <a:buFontTx/>
              <a:buBlip>
                <a:blip r:embed="rId2"/>
              </a:buBlip>
              <a:defRPr b="1">
                <a:solidFill>
                  <a:schemeClr val="accent1"/>
                </a:solidFill>
              </a:defRPr>
            </a:lvl1pPr>
            <a:lvl2pPr marL="914400" indent="-457200">
              <a:buClr>
                <a:schemeClr val="accent1"/>
              </a:buClr>
              <a:buFont typeface="Calibri" panose="020F0502020204030204" pitchFamily="34" charset="0"/>
              <a:buChar char="◌"/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98039-A8BB-4839-B209-53DF2356EDF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Picture 7" descr="9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200642115372842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5575"/>
            <a:ext cx="838200" cy="83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F80D6-71B2-49EF-9F55-5DE036C73DC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1F369-47AF-4AEB-8EE2-B475D837CCD4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8B501-B0EE-443B-9105-05C39E48B5D5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F80D6-71B2-49EF-9F55-5DE036C73DC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CF39-5322-4C7C-A171-1FF2E2A749DE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C4DE-926D-4CE7-8736-F5F2D41DE94F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4245434"/>
            <a:ext cx="65151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5731796"/>
            <a:ext cx="65151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6DA3E-77C0-4886-935E-DDFE383BA451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0A89-F883-47E9-823D-3D299840ECE3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6E34F-DC16-4EF6-97AE-79B9231521A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1FB3-F506-4860-BF26-EDF265D71B4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2472-DD77-4FC1-84B5-48612837DE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 descr="ppt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256" y="-83829"/>
            <a:ext cx="9381776" cy="7041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0034" y="1766882"/>
            <a:ext cx="7772400" cy="1470025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0034" y="25527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0" y="6284913"/>
            <a:ext cx="9144000" cy="158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ppt2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1257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57158" y="1543062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4"/>
          </p:nvPr>
        </p:nvSpPr>
        <p:spPr>
          <a:xfrm>
            <a:off x="6553200" y="6423025"/>
            <a:ext cx="213360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DA72DBD0-4841-4004-8DAF-BEE47B91ECC7}" type="slidenum">
              <a:rPr lang="zh-CN" altLang="en-US"/>
            </a:fld>
            <a:endParaRPr lang="zh-CN" alt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457200" y="6381750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B05E3DC-D9F9-4A98-989C-200DECCB560F}" type="datetime1">
              <a:rPr lang="zh-CN" altLang="en-US" smtClean="0"/>
            </a:fld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1F369-47AF-4AEB-8EE2-B475D837CCD4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Clr>
                <a:schemeClr val="accent1"/>
              </a:buClr>
              <a:buFontTx/>
              <a:buBlip>
                <a:blip r:embed="rId2"/>
              </a:buBlip>
              <a:defRPr b="1">
                <a:solidFill>
                  <a:schemeClr val="accent1"/>
                </a:solidFill>
              </a:defRPr>
            </a:lvl1pPr>
            <a:lvl2pPr marL="914400" indent="-457200">
              <a:buClr>
                <a:schemeClr val="accent1"/>
              </a:buClr>
              <a:buFont typeface="Calibri" panose="020F0502020204030204" pitchFamily="34" charset="0"/>
              <a:buChar char="◌"/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98039-A8BB-4839-B209-53DF2356EDF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Picture 7" descr="9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200642115372842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5575"/>
            <a:ext cx="838200" cy="83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F80D6-71B2-49EF-9F55-5DE036C73DC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1F369-47AF-4AEB-8EE2-B475D837CCD4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8B501-B0EE-443B-9105-05C39E48B5D5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CF39-5322-4C7C-A171-1FF2E2A749DE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C4DE-926D-4CE7-8736-F5F2D41DE94F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4245434"/>
            <a:ext cx="65151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5731796"/>
            <a:ext cx="65151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6DA3E-77C0-4886-935E-DDFE383BA451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0A89-F883-47E9-823D-3D299840ECE3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6E34F-DC16-4EF6-97AE-79B9231521A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8B501-B0EE-443B-9105-05C39E48B5D5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1FB3-F506-4860-BF26-EDF265D71B4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2472-DD77-4FC1-84B5-48612837DE5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 descr="ppt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256" y="-83829"/>
            <a:ext cx="9381776" cy="7041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0034" y="1766882"/>
            <a:ext cx="7772400" cy="1470025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00034" y="25527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0" y="6284913"/>
            <a:ext cx="9144000" cy="158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ppt2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1257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357158" y="1543062"/>
            <a:ext cx="8064500" cy="36004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4"/>
          </p:nvPr>
        </p:nvSpPr>
        <p:spPr>
          <a:xfrm>
            <a:off x="6553200" y="6423025"/>
            <a:ext cx="213360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DA72DBD0-4841-4004-8DAF-BEE47B91ECC7}" type="slidenum">
              <a:rPr lang="zh-CN" altLang="en-US"/>
            </a:fld>
            <a:endParaRPr lang="zh-CN" alt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5"/>
          </p:nvPr>
        </p:nvSpPr>
        <p:spPr>
          <a:xfrm>
            <a:off x="457200" y="6381750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B05E3DC-D9F9-4A98-989C-200DECCB560F}" type="datetime1">
              <a:rPr lang="zh-CN" altLang="en-US" smtClean="0"/>
            </a:fld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6"/>
          </p:nvPr>
        </p:nvSpPr>
        <p:spPr>
          <a:xfrm>
            <a:off x="3124200" y="6381750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004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Clr>
                <a:schemeClr val="accent1"/>
              </a:buClr>
              <a:buFontTx/>
              <a:buBlip>
                <a:blip r:embed="rId2"/>
              </a:buBlip>
              <a:defRPr b="1">
                <a:solidFill>
                  <a:schemeClr val="accent1"/>
                </a:solidFill>
              </a:defRPr>
            </a:lvl1pPr>
            <a:lvl2pPr marL="914400" indent="-457200">
              <a:buClr>
                <a:schemeClr val="accent1"/>
              </a:buClr>
              <a:buFont typeface="Calibri" panose="020F0502020204030204" pitchFamily="34" charset="0"/>
              <a:buChar char="◌"/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98039-A8BB-4839-B209-53DF2356EDF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Picture 7" descr="9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200642115372842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5575"/>
            <a:ext cx="838200" cy="83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F80D6-71B2-49EF-9F55-5DE036C73DC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1F369-47AF-4AEB-8EE2-B475D837CCD4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8B501-B0EE-443B-9105-05C39E48B5D5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CF39-5322-4C7C-A171-1FF2E2A749DE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C4DE-926D-4CE7-8736-F5F2D41DE94F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CF39-5322-4C7C-A171-1FF2E2A749DE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4245434"/>
            <a:ext cx="65151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5731796"/>
            <a:ext cx="65151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6DA3E-77C0-4886-935E-DDFE383BA451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0A89-F883-47E9-823D-3D299840ECE3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6E34F-DC16-4EF6-97AE-79B9231521A2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1FB3-F506-4860-BF26-EDF265D71B4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C4DE-926D-4CE7-8736-F5F2D41DE94F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0.xml"/><Relationship Id="rId7" Type="http://schemas.openxmlformats.org/officeDocument/2006/relationships/slideLayout" Target="../slideLayouts/slideLayout49.xml"/><Relationship Id="rId6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4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9.xml"/><Relationship Id="rId2" Type="http://schemas.openxmlformats.org/officeDocument/2006/relationships/slideLayout" Target="../slideLayouts/slideLayout58.xml"/><Relationship Id="rId15" Type="http://schemas.openxmlformats.org/officeDocument/2006/relationships/theme" Target="../theme/theme5.xml"/><Relationship Id="rId14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6.xml"/><Relationship Id="rId1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.xml"/><Relationship Id="rId8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4.xml"/><Relationship Id="rId3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2.xml"/><Relationship Id="rId15" Type="http://schemas.openxmlformats.org/officeDocument/2006/relationships/theme" Target="../theme/theme6.xml"/><Relationship Id="rId14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117D0-D931-4682-AB7A-53F019897110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117D0-D931-4682-AB7A-53F019897110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117D0-D931-4682-AB7A-53F019897110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117D0-D931-4682-AB7A-53F019897110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117D0-D931-4682-AB7A-53F019897110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117D0-D931-4682-AB7A-53F019897110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E572F-85EE-47ED-B118-5FC8DE28CD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32.xml"/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46.xml"/><Relationship Id="rId2" Type="http://schemas.openxmlformats.org/officeDocument/2006/relationships/image" Target="../media/image10.emf"/><Relationship Id="rId1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vmlDrawing" Target="../drawings/vmlDrawing3.vml"/><Relationship Id="rId6" Type="http://schemas.openxmlformats.org/officeDocument/2006/relationships/slideLayout" Target="../slideLayouts/slideLayout60.x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3.bin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685984" y="1748433"/>
            <a:ext cx="7772400" cy="147002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b="0" dirty="0"/>
              <a:t>面向提供者的移动应用数据分析</a:t>
            </a:r>
            <a:endParaRPr lang="en-US" altLang="zh-CN" b="0" dirty="0"/>
          </a:p>
        </p:txBody>
      </p:sp>
      <p:sp>
        <p:nvSpPr>
          <p:cNvPr id="2" name="文本框 1"/>
          <p:cNvSpPr txBox="1"/>
          <p:nvPr/>
        </p:nvSpPr>
        <p:spPr>
          <a:xfrm>
            <a:off x="6250305" y="5789295"/>
            <a:ext cx="79502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400" b="1" dirty="0">
                <a:solidFill>
                  <a:schemeClr val="bg1"/>
                </a:solidFill>
                <a:uFillTx/>
                <a:sym typeface="+mn-ea"/>
              </a:rPr>
              <a:t>王康</a:t>
            </a:r>
            <a:endParaRPr lang="zh-CN" altLang="en-US" sz="2400" b="1" dirty="0">
              <a:solidFill>
                <a:schemeClr val="bg1"/>
              </a:solidFill>
              <a:uFillTx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13225" y="6249670"/>
            <a:ext cx="48691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 dirty="0">
                <a:solidFill>
                  <a:schemeClr val="bg1"/>
                </a:solidFill>
                <a:uFillTx/>
                <a:sym typeface="+mn-ea"/>
              </a:rPr>
              <a:t>天津大学计算机科学与技术学院</a:t>
            </a:r>
            <a:endParaRPr lang="zh-CN" altLang="en-US" sz="2400" b="1" dirty="0">
              <a:solidFill>
                <a:schemeClr val="bg1"/>
              </a:solidFill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c 1"/>
          <p:cNvSpPr/>
          <p:nvPr/>
        </p:nvSpPr>
        <p:spPr>
          <a:xfrm>
            <a:off x="-2571751" y="1"/>
            <a:ext cx="5143502" cy="6858000"/>
          </a:xfrm>
          <a:prstGeom prst="arc">
            <a:avLst>
              <a:gd name="adj1" fmla="val 16200000"/>
              <a:gd name="adj2" fmla="val 540679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7D7D7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486607" y="1280191"/>
            <a:ext cx="5486400" cy="521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2800" b="1" dirty="0"/>
              <a:t>介绍</a:t>
            </a:r>
            <a:endParaRPr lang="zh-CN" altLang="en-US" sz="2800" b="1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3052020" y="2391780"/>
            <a:ext cx="5486400" cy="521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2800" b="1" dirty="0"/>
              <a:t>决策角度：理解市场需求</a:t>
            </a:r>
            <a:endParaRPr lang="zh-CN" altLang="en-US" sz="2800" b="1" dirty="0"/>
          </a:p>
        </p:txBody>
      </p:sp>
      <p:sp>
        <p:nvSpPr>
          <p:cNvPr id="7" name="Oval 6"/>
          <p:cNvSpPr/>
          <p:nvPr/>
        </p:nvSpPr>
        <p:spPr>
          <a:xfrm>
            <a:off x="2041258" y="1370364"/>
            <a:ext cx="233795" cy="311727"/>
          </a:xfrm>
          <a:prstGeom prst="ellipse">
            <a:avLst/>
          </a:prstGeom>
          <a:solidFill>
            <a:srgbClr val="EBEBEB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445988" y="2602312"/>
            <a:ext cx="233795" cy="311727"/>
          </a:xfrm>
          <a:prstGeom prst="ellipse">
            <a:avLst/>
          </a:prstGeom>
          <a:solidFill>
            <a:srgbClr val="EBEBEB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Arc 10"/>
          <p:cNvSpPr/>
          <p:nvPr/>
        </p:nvSpPr>
        <p:spPr>
          <a:xfrm>
            <a:off x="-1143000" y="1905000"/>
            <a:ext cx="2286000" cy="3048000"/>
          </a:xfrm>
          <a:prstGeom prst="arc">
            <a:avLst>
              <a:gd name="adj1" fmla="val 16200000"/>
              <a:gd name="adj2" fmla="val 5359794"/>
            </a:avLst>
          </a:prstGeom>
          <a:solidFill>
            <a:srgbClr val="000000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12" name="Group 24"/>
          <p:cNvGrpSpPr/>
          <p:nvPr/>
        </p:nvGrpSpPr>
        <p:grpSpPr>
          <a:xfrm rot="840000">
            <a:off x="-3117215" y="3258185"/>
            <a:ext cx="5541645" cy="171450"/>
            <a:chOff x="-3200400" y="3314700"/>
            <a:chExt cx="6246420" cy="228600"/>
          </a:xfrm>
        </p:grpSpPr>
        <p:sp>
          <p:nvSpPr>
            <p:cNvPr id="13" name="Rounded Rectangle 12"/>
            <p:cNvSpPr/>
            <p:nvPr/>
          </p:nvSpPr>
          <p:spPr>
            <a:xfrm rot="5400000">
              <a:off x="1331520" y="1828800"/>
              <a:ext cx="228600" cy="3200400"/>
            </a:xfrm>
            <a:prstGeom prst="roundRect">
              <a:avLst>
                <a:gd name="adj" fmla="val 35051"/>
              </a:avLst>
            </a:prstGeom>
            <a:solidFill>
              <a:srgbClr val="D7D7D7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prstMaterial="matte">
              <a:bevelT w="63500" h="63500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 rot="5400000">
              <a:off x="-1714500" y="1828800"/>
              <a:ext cx="228600" cy="3200400"/>
            </a:xfrm>
            <a:prstGeom prst="roundRect">
              <a:avLst>
                <a:gd name="adj" fmla="val 35051"/>
              </a:avLst>
            </a:prstGeom>
            <a:no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prstMaterial="matte">
              <a:bevelT w="63500" h="63500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标题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dirty="0"/>
              <a:t>内容</a:t>
            </a:r>
            <a:endParaRPr lang="zh-CN" dirty="0"/>
          </a:p>
        </p:txBody>
      </p:sp>
      <p:sp>
        <p:nvSpPr>
          <p:cNvPr id="16" name="TextBox 15"/>
          <p:cNvSpPr txBox="1"/>
          <p:nvPr/>
        </p:nvSpPr>
        <p:spPr>
          <a:xfrm flipH="1">
            <a:off x="2862790" y="3798515"/>
            <a:ext cx="5486400" cy="521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情感角度：提供者表达方式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17" name="Oval 8"/>
          <p:cNvSpPr/>
          <p:nvPr/>
        </p:nvSpPr>
        <p:spPr>
          <a:xfrm>
            <a:off x="2446271" y="3903955"/>
            <a:ext cx="233795" cy="311727"/>
          </a:xfrm>
          <a:prstGeom prst="ellipse">
            <a:avLst/>
          </a:prstGeom>
          <a:solidFill>
            <a:srgbClr val="EBEBEB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2571750" y="5124133"/>
            <a:ext cx="2008505" cy="521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2800" b="1" dirty="0"/>
              <a:t>总结 </a:t>
            </a:r>
            <a:r>
              <a:rPr lang="en-US" altLang="zh-CN" sz="2800" b="1" dirty="0"/>
              <a:t>&amp;</a:t>
            </a:r>
            <a:r>
              <a:rPr lang="zh-CN" altLang="en-US" sz="2800" b="1" dirty="0"/>
              <a:t>展望</a:t>
            </a:r>
            <a:endParaRPr lang="zh-CN" altLang="en-US" sz="2800" b="1" dirty="0"/>
          </a:p>
        </p:txBody>
      </p:sp>
      <p:sp>
        <p:nvSpPr>
          <p:cNvPr id="19" name="Oval 8"/>
          <p:cNvSpPr/>
          <p:nvPr/>
        </p:nvSpPr>
        <p:spPr>
          <a:xfrm>
            <a:off x="2041258" y="5229200"/>
            <a:ext cx="233795" cy="311727"/>
          </a:xfrm>
          <a:prstGeom prst="ellipse">
            <a:avLst/>
          </a:prstGeom>
          <a:solidFill>
            <a:srgbClr val="EBEBEB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0448" y="0"/>
            <a:ext cx="7726352" cy="1143000"/>
          </a:xfrm>
        </p:spPr>
        <p:txBody>
          <a:bodyPr>
            <a:normAutofit/>
          </a:bodyPr>
          <a:lstStyle/>
          <a:p>
            <a:pPr algn="l"/>
            <a:r>
              <a:rPr lang="zh-CN" altLang="en-US" sz="3200" b="1" dirty="0"/>
              <a:t>情感角度：提供者表达方式</a:t>
            </a:r>
            <a:endParaRPr lang="zh-CN" altLang="en-US" sz="32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580" y="4377690"/>
            <a:ext cx="6975475" cy="15328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056130" y="5910580"/>
            <a:ext cx="44113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zh-CN" sz="1200"/>
              <a:t>图：</a:t>
            </a:r>
            <a:r>
              <a:rPr lang="en-US" altLang="zh-CN" sz="1200"/>
              <a:t>Google Play</a:t>
            </a:r>
            <a:r>
              <a:rPr lang="zh-CN" altLang="en-US" sz="1200"/>
              <a:t>上关于</a:t>
            </a:r>
            <a:r>
              <a:rPr lang="en-US" altLang="zh-CN" sz="1200"/>
              <a:t>YouTube</a:t>
            </a:r>
            <a:r>
              <a:rPr lang="zh-CN" altLang="en-US" sz="1200"/>
              <a:t>的介绍。</a:t>
            </a:r>
            <a:r>
              <a:rPr lang="en-US" altLang="zh-CN" sz="1200"/>
              <a:t>you</a:t>
            </a:r>
            <a:r>
              <a:rPr lang="zh-CN" altLang="en-US" sz="1200"/>
              <a:t>指用户，后面的感情词为提供者期待用户获得的体验。</a:t>
            </a:r>
            <a:endParaRPr lang="zh-CN" altLang="en-US" sz="1200"/>
          </a:p>
        </p:txBody>
      </p:sp>
      <p:sp>
        <p:nvSpPr>
          <p:cNvPr id="7" name="文本框 6"/>
          <p:cNvSpPr txBox="1"/>
          <p:nvPr/>
        </p:nvSpPr>
        <p:spPr>
          <a:xfrm>
            <a:off x="720090" y="1386205"/>
            <a:ext cx="2844800" cy="1430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zh-CN" altLang="en-US" sz="1600">
                <a:solidFill>
                  <a:srgbClr val="FF0000"/>
                </a:solidFill>
              </a:rPr>
              <a:t>关于情感，</a:t>
            </a:r>
            <a:r>
              <a:rPr lang="en-US" altLang="zh-CN" sz="1600">
                <a:solidFill>
                  <a:srgbClr val="FF0000"/>
                </a:solidFill>
              </a:rPr>
              <a:t>App</a:t>
            </a:r>
            <a:r>
              <a:rPr lang="zh-CN" altLang="en-US" sz="1600">
                <a:solidFill>
                  <a:srgbClr val="FF0000"/>
                </a:solidFill>
              </a:rPr>
              <a:t>描述中有什么？</a:t>
            </a:r>
            <a:endParaRPr lang="zh-CN" altLang="en-US" sz="1600">
              <a:solidFill>
                <a:srgbClr val="FF0000"/>
              </a:solidFill>
            </a:endParaRPr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期待用户获得的体验</a:t>
            </a:r>
            <a:endParaRPr lang="zh-CN" altLang="en-US" sz="1400"/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提供者表达方式</a:t>
            </a:r>
            <a:endParaRPr lang="zh-CN" altLang="en-US" sz="1400"/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提供者的情感</a:t>
            </a:r>
            <a:endParaRPr lang="zh-CN" altLang="en-US" sz="1400"/>
          </a:p>
        </p:txBody>
      </p:sp>
      <p:sp>
        <p:nvSpPr>
          <p:cNvPr id="8" name="右箭头 7"/>
          <p:cNvSpPr/>
          <p:nvPr/>
        </p:nvSpPr>
        <p:spPr>
          <a:xfrm>
            <a:off x="3732530" y="1977390"/>
            <a:ext cx="622300" cy="248285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801235" y="1481455"/>
            <a:ext cx="315087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rgbClr val="FF0000"/>
                </a:solidFill>
              </a:rPr>
              <a:t>问题：</a:t>
            </a:r>
            <a:endParaRPr lang="zh-CN" altLang="en-US" sz="1600">
              <a:solidFill>
                <a:srgbClr val="FF0000"/>
              </a:solidFill>
            </a:endParaRPr>
          </a:p>
          <a:p>
            <a:pPr marL="171450" indent="-1714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/>
              <a:t>App描述中情感分布如何？</a:t>
            </a:r>
            <a:endParaRPr lang="zh-CN" altLang="en-US" sz="1200"/>
          </a:p>
          <a:p>
            <a:pPr marL="171450" indent="-1714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/>
              <a:t>App描述中有哪些表达方式？</a:t>
            </a:r>
            <a:endParaRPr lang="zh-CN" altLang="en-US" sz="1200"/>
          </a:p>
          <a:p>
            <a:pPr marL="171450" indent="-1714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/>
              <a:t>提供者期待的用户体验与用户反馈（下载量、评分等）有何关系？</a:t>
            </a:r>
            <a:endParaRPr lang="zh-CN" altLang="en-US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0448" y="0"/>
            <a:ext cx="7726352" cy="1143000"/>
          </a:xfrm>
        </p:spPr>
        <p:txBody>
          <a:bodyPr>
            <a:normAutofit/>
          </a:bodyPr>
          <a:lstStyle/>
          <a:p>
            <a:pPr algn="l"/>
            <a:r>
              <a:rPr lang="zh-CN" altLang="en-US" sz="3200" b="1" dirty="0"/>
              <a:t>情感角度 </a:t>
            </a:r>
            <a:r>
              <a:rPr lang="en-US" altLang="zh-CN" sz="3200" b="1" dirty="0"/>
              <a:t>- </a:t>
            </a:r>
            <a:r>
              <a:rPr lang="zh-CN" altLang="en-US" sz="3200" b="1" dirty="0"/>
              <a:t>建模</a:t>
            </a:r>
            <a:endParaRPr lang="zh-CN" altLang="en-US" sz="32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507990" y="1529715"/>
            <a:ext cx="284480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400"/>
              <a:t>App</a:t>
            </a:r>
            <a:r>
              <a:rPr lang="zh-CN" altLang="zh-CN" sz="1400"/>
              <a:t>描述：</a:t>
            </a:r>
            <a:endParaRPr lang="zh-CN" altLang="zh-CN" sz="1400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400"/>
              <a:t>简短</a:t>
            </a:r>
            <a:endParaRPr lang="zh-CN" altLang="zh-CN" sz="1400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400"/>
              <a:t>精心编制</a:t>
            </a:r>
            <a:endParaRPr lang="zh-CN" altLang="zh-CN" sz="1400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400"/>
              <a:t>具有表达力</a:t>
            </a:r>
            <a:endParaRPr lang="zh-CN" altLang="zh-CN" sz="1400"/>
          </a:p>
        </p:txBody>
      </p:sp>
      <p:sp>
        <p:nvSpPr>
          <p:cNvPr id="9" name="文本框 8"/>
          <p:cNvSpPr txBox="1"/>
          <p:nvPr/>
        </p:nvSpPr>
        <p:spPr>
          <a:xfrm>
            <a:off x="735330" y="1464310"/>
            <a:ext cx="477266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400" b="1"/>
              <a:t>目标</a:t>
            </a:r>
            <a:r>
              <a:rPr lang="zh-CN" altLang="en-US" sz="1400"/>
              <a:t>：刻画</a:t>
            </a:r>
            <a:r>
              <a:rPr lang="en-US" altLang="zh-CN" sz="1400"/>
              <a:t>App</a:t>
            </a:r>
            <a:r>
              <a:rPr lang="zh-CN" altLang="en-US" sz="1400"/>
              <a:t>描述中的表达方式。</a:t>
            </a:r>
            <a:endParaRPr lang="zh-CN" altLang="en-US" sz="1400"/>
          </a:p>
          <a:p>
            <a:pPr fontAlgn="auto">
              <a:lnSpc>
                <a:spcPct val="150000"/>
              </a:lnSpc>
            </a:pPr>
            <a:r>
              <a:rPr lang="zh-CN" altLang="en-US" sz="1400" b="1"/>
              <a:t>思想</a:t>
            </a:r>
            <a:r>
              <a:rPr lang="zh-CN" altLang="en-US" sz="1400"/>
              <a:t>： 序信息 </a:t>
            </a:r>
            <a:r>
              <a:rPr lang="en-US" altLang="zh-CN" sz="1400"/>
              <a:t>+ </a:t>
            </a:r>
            <a:r>
              <a:rPr lang="zh-CN" altLang="en-US" sz="1400"/>
              <a:t>情感信息</a:t>
            </a:r>
            <a:endParaRPr lang="zh-CN" altLang="en-US" sz="1400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序信息：句子的安排</a:t>
            </a:r>
            <a:endParaRPr lang="zh-CN" altLang="en-US" sz="1400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情感信息：</a:t>
            </a:r>
            <a:endParaRPr lang="zh-CN" altLang="en-US" sz="1400"/>
          </a:p>
          <a:p>
            <a:pPr marL="742950" lvl="1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极性（</a:t>
            </a:r>
            <a:r>
              <a:rPr lang="en-US" altLang="zh-CN" sz="1400"/>
              <a:t>polarity</a:t>
            </a:r>
            <a:r>
              <a:rPr lang="zh-CN" altLang="en-US" sz="1400"/>
              <a:t>）</a:t>
            </a:r>
            <a:endParaRPr lang="zh-CN" altLang="en-US" sz="1400"/>
          </a:p>
          <a:p>
            <a:pPr marL="742950" lvl="1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主观性（</a:t>
            </a:r>
            <a:r>
              <a:rPr lang="en-US" altLang="zh-CN" sz="1400"/>
              <a:t>subjectivity</a:t>
            </a:r>
            <a:r>
              <a:rPr lang="zh-CN" altLang="en-US" sz="1400"/>
              <a:t>）</a:t>
            </a:r>
            <a:endParaRPr lang="zh-CN" altLang="en-US" sz="1400"/>
          </a:p>
        </p:txBody>
      </p:sp>
      <p:sp>
        <p:nvSpPr>
          <p:cNvPr id="11" name="文本框 10"/>
          <p:cNvSpPr txBox="1"/>
          <p:nvPr/>
        </p:nvSpPr>
        <p:spPr>
          <a:xfrm>
            <a:off x="692785" y="3899535"/>
            <a:ext cx="79940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buNone/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polarity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（感情角度）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: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范围为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[ -1.0 , 1.0]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，其中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-1.0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表示消极，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1.0 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表示积极。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>
              <a:buNone/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subjectivity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（真实性角度）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: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范围为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[0.0 , 1.0]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，其中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0.0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表示客观，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1.0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表示主观。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0448" y="0"/>
            <a:ext cx="7726352" cy="1143000"/>
          </a:xfrm>
        </p:spPr>
        <p:txBody>
          <a:bodyPr>
            <a:normAutofit/>
          </a:bodyPr>
          <a:lstStyle/>
          <a:p>
            <a:pPr algn="l"/>
            <a:r>
              <a:rPr lang="zh-CN" altLang="en-US" sz="3200" b="1" dirty="0"/>
              <a:t>情感角度 </a:t>
            </a:r>
            <a:r>
              <a:rPr lang="en-US" altLang="zh-CN" sz="3200" b="1" dirty="0"/>
              <a:t>- </a:t>
            </a:r>
            <a:r>
              <a:rPr lang="zh-CN" altLang="en-US" sz="3200" b="1" dirty="0"/>
              <a:t>建模</a:t>
            </a:r>
            <a:endParaRPr lang="zh-CN" altLang="en-US" sz="32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graphicFrame>
        <p:nvGraphicFramePr>
          <p:cNvPr id="1073742885" name="对象 1073742884"/>
          <p:cNvGraphicFramePr/>
          <p:nvPr/>
        </p:nvGraphicFramePr>
        <p:xfrm>
          <a:off x="3940810" y="2894965"/>
          <a:ext cx="4904740" cy="2941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4638675" imgH="2819400" progId="Excel.Chart.8">
                  <p:embed/>
                </p:oleObj>
              </mc:Choice>
              <mc:Fallback>
                <p:oleObj name="" r:id="rId1" imgW="4638675" imgH="2819400" progId="Excel.Char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940810" y="2894965"/>
                        <a:ext cx="4904740" cy="294195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0" name="文本框 99"/>
          <p:cNvSpPr txBox="1"/>
          <p:nvPr/>
        </p:nvSpPr>
        <p:spPr>
          <a:xfrm>
            <a:off x="3868420" y="5815330"/>
            <a:ext cx="5080000" cy="27559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127000" algn="ctr"/>
            <a:r>
              <a:rPr lang="zh-CN" altLang="en-US" sz="12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图：</a:t>
            </a:r>
            <a:r>
              <a:rPr lang="en-US" altLang="zh-CN" sz="12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YouTube</a:t>
            </a:r>
            <a:r>
              <a:rPr lang="zh-CN" altLang="en-US" sz="120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描述中的情感表达方式，只保留了情感信息及序信息。</a:t>
            </a:r>
            <a:endParaRPr lang="zh-CN" altLang="en-US"/>
          </a:p>
        </p:txBody>
      </p:sp>
      <p:pic>
        <p:nvPicPr>
          <p:cNvPr id="-2147482609" name="图片 18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490" y="1772920"/>
            <a:ext cx="5146675" cy="8267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160020" y="1379855"/>
            <a:ext cx="2683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表达方式：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39725" y="2929255"/>
            <a:ext cx="286385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说明：</a:t>
            </a:r>
            <a:endParaRPr lang="zh-CN" altLang="en-US" sz="1600"/>
          </a:p>
          <a:p>
            <a:r>
              <a:rPr lang="en-US" altLang="zh-CN" sz="1600" b="1"/>
              <a:t>paragraph</a:t>
            </a:r>
            <a:r>
              <a:rPr lang="en-US" altLang="zh-CN" sz="1600"/>
              <a:t> : App</a:t>
            </a:r>
            <a:r>
              <a:rPr lang="zh-CN" altLang="en-US" sz="1600"/>
              <a:t>描述。</a:t>
            </a:r>
            <a:endParaRPr lang="zh-CN" altLang="en-US" sz="1600"/>
          </a:p>
          <a:p>
            <a:r>
              <a:rPr lang="en-US" altLang="zh-CN" sz="1600" b="1"/>
              <a:t>position </a:t>
            </a:r>
            <a:r>
              <a:rPr lang="zh-CN" altLang="en-US" sz="1600"/>
              <a:t>：表示某个句子在</a:t>
            </a:r>
            <a:r>
              <a:rPr lang="en-US" altLang="zh-CN" sz="1600"/>
              <a:t>App</a:t>
            </a:r>
            <a:r>
              <a:rPr lang="zh-CN" altLang="en-US" sz="1600"/>
              <a:t>描述中的位置。（有限）</a:t>
            </a:r>
            <a:endParaRPr lang="zh-CN" altLang="en-US" sz="1600"/>
          </a:p>
          <a:p>
            <a:r>
              <a:rPr lang="en-US" altLang="zh-CN" sz="1600" b="1"/>
              <a:t>emotion </a:t>
            </a:r>
            <a:r>
              <a:rPr lang="en-US" altLang="zh-CN" sz="1600"/>
              <a:t>: </a:t>
            </a:r>
            <a:r>
              <a:rPr lang="zh-CN" altLang="en-US" sz="1600"/>
              <a:t>相应句子的情感值。</a:t>
            </a:r>
            <a:endParaRPr lang="zh-CN" altLang="en-US" sz="1600"/>
          </a:p>
          <a:p>
            <a:r>
              <a:rPr lang="en-US" altLang="zh-CN" sz="1600" b="1"/>
              <a:t>length </a:t>
            </a:r>
            <a:r>
              <a:rPr lang="en-US" altLang="zh-CN" sz="1600"/>
              <a:t>: App</a:t>
            </a:r>
            <a:r>
              <a:rPr lang="zh-CN" altLang="en-US" sz="1600"/>
              <a:t>描述中句子个数。</a:t>
            </a:r>
            <a:endParaRPr lang="zh-CN" altLang="en-US" sz="1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0448" y="0"/>
            <a:ext cx="7726352" cy="1143000"/>
          </a:xfrm>
        </p:spPr>
        <p:txBody>
          <a:bodyPr>
            <a:normAutofit/>
          </a:bodyPr>
          <a:lstStyle/>
          <a:p>
            <a:pPr algn="l"/>
            <a:r>
              <a:rPr lang="zh-CN" altLang="en-US" sz="3200" b="1" dirty="0"/>
              <a:t>情感角度 </a:t>
            </a:r>
            <a:r>
              <a:rPr lang="en-US" altLang="zh-CN" sz="3200" b="1" dirty="0"/>
              <a:t>- </a:t>
            </a:r>
            <a:r>
              <a:rPr lang="zh-CN" altLang="en-US" sz="3200" b="1" dirty="0"/>
              <a:t>建模</a:t>
            </a:r>
            <a:endParaRPr lang="zh-CN" altLang="en-US" sz="32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60020" y="1379855"/>
            <a:ext cx="2683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App</a:t>
            </a:r>
            <a:r>
              <a:rPr lang="zh-CN" altLang="en-US"/>
              <a:t>表达</a:t>
            </a:r>
            <a:r>
              <a:rPr lang="zh-CN" altLang="en-US"/>
              <a:t>模式刻画：</a:t>
            </a:r>
            <a:endParaRPr lang="zh-CN" altLang="en-US"/>
          </a:p>
        </p:txBody>
      </p:sp>
      <p:graphicFrame>
        <p:nvGraphicFramePr>
          <p:cNvPr id="1073742881" name="对象 1073742880"/>
          <p:cNvGraphicFramePr>
            <a:graphicFrameLocks noChangeAspect="1"/>
          </p:cNvGraphicFramePr>
          <p:nvPr/>
        </p:nvGraphicFramePr>
        <p:xfrm>
          <a:off x="3521075" y="1871345"/>
          <a:ext cx="5577840" cy="352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" name="" r:id="rId1" imgW="8559800" imgH="5410200" progId="Visio.Drawing.15">
                  <p:embed/>
                </p:oleObj>
              </mc:Choice>
              <mc:Fallback>
                <p:oleObj name="" r:id="rId1" imgW="8559800" imgH="5410200" progId="Visio.Drawing.15">
                  <p:embed/>
                  <p:pic>
                    <p:nvPicPr>
                      <p:cNvPr id="0" name="图片 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521075" y="1871345"/>
                        <a:ext cx="5577840" cy="352044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文本框 12"/>
          <p:cNvSpPr txBox="1"/>
          <p:nvPr/>
        </p:nvSpPr>
        <p:spPr>
          <a:xfrm>
            <a:off x="3606800" y="5535295"/>
            <a:ext cx="5080000" cy="252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 algn="ctr"/>
            <a:r>
              <a:rPr lang="zh-CN" altLang="en-US" sz="105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图</a:t>
            </a:r>
            <a:r>
              <a:rPr lang="zh-CN" altLang="en-US" sz="1050" b="0">
                <a:latin typeface="Times New Roman" panose="02020603050405020304" pitchFamily="18" charset="0"/>
                <a:cs typeface="Times New Roman" panose="02020603050405020304" pitchFamily="18" charset="0"/>
              </a:rPr>
              <a:t> ：</a:t>
            </a:r>
            <a:r>
              <a:rPr lang="en-US" altLang="zh-CN" sz="105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App</a:t>
            </a:r>
            <a:r>
              <a:rPr lang="zh-CN" altLang="en-US" sz="105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描述拆分为</a:t>
            </a:r>
            <a:r>
              <a:rPr lang="en-US" altLang="zh-CN" sz="1050" b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1050" b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部分，包括：头部、中部和尾部。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73355" y="2096135"/>
            <a:ext cx="2670175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zh-CN" altLang="en-US" sz="1400"/>
              <a:t>为何采用这种方式刻画？</a:t>
            </a:r>
            <a:endParaRPr lang="zh-CN" altLang="en-US" sz="1400"/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句子数量有限</a:t>
            </a:r>
            <a:endParaRPr lang="zh-CN" altLang="en-US" sz="1400"/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不同位置的句子，作用不同</a:t>
            </a:r>
            <a:endParaRPr lang="zh-CN" altLang="en-US" sz="1400"/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rgbClr val="FF0000"/>
                </a:solidFill>
              </a:rPr>
              <a:t>为何通过上升、下降来刻画状态？（寻找文献支持）</a:t>
            </a:r>
            <a:endParaRPr lang="zh-CN" altLang="en-US" sz="1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0448" y="0"/>
            <a:ext cx="7726352" cy="1143000"/>
          </a:xfrm>
        </p:spPr>
        <p:txBody>
          <a:bodyPr>
            <a:normAutofit/>
          </a:bodyPr>
          <a:lstStyle/>
          <a:p>
            <a:pPr algn="l"/>
            <a:r>
              <a:rPr lang="zh-CN" altLang="en-US" sz="3200" b="1" dirty="0"/>
              <a:t>情感角度 </a:t>
            </a:r>
            <a:r>
              <a:rPr lang="en-US" altLang="zh-CN" sz="3200" b="1" dirty="0"/>
              <a:t>- </a:t>
            </a:r>
            <a:r>
              <a:rPr lang="zh-CN" altLang="en-US" sz="3200" b="1" dirty="0"/>
              <a:t>建模</a:t>
            </a:r>
            <a:endParaRPr lang="zh-CN" altLang="en-US" sz="32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71450" y="1278890"/>
            <a:ext cx="26835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/>
              <a:t>App</a:t>
            </a:r>
            <a:r>
              <a:rPr lang="zh-CN" altLang="en-US" sz="1600"/>
              <a:t>表达模式刻画：</a:t>
            </a:r>
            <a:endParaRPr lang="zh-CN" altLang="en-US" sz="1600"/>
          </a:p>
        </p:txBody>
      </p:sp>
      <p:grpSp>
        <p:nvGrpSpPr>
          <p:cNvPr id="12" name="组合 11"/>
          <p:cNvGrpSpPr/>
          <p:nvPr/>
        </p:nvGrpSpPr>
        <p:grpSpPr>
          <a:xfrm>
            <a:off x="574040" y="1653540"/>
            <a:ext cx="4405630" cy="2940685"/>
            <a:chOff x="2814" y="3037"/>
            <a:chExt cx="6938" cy="4631"/>
          </a:xfrm>
        </p:grpSpPr>
        <p:grpSp>
          <p:nvGrpSpPr>
            <p:cNvPr id="11" name="组合 10"/>
            <p:cNvGrpSpPr/>
            <p:nvPr/>
          </p:nvGrpSpPr>
          <p:grpSpPr>
            <a:xfrm>
              <a:off x="2814" y="3037"/>
              <a:ext cx="6173" cy="1262"/>
              <a:chOff x="2814" y="3037"/>
              <a:chExt cx="6173" cy="1262"/>
            </a:xfrm>
          </p:grpSpPr>
          <p:pic>
            <p:nvPicPr>
              <p:cNvPr id="-2147482607" name="图片 179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3681" y="3037"/>
                <a:ext cx="5306" cy="1263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3" name="文本框 2"/>
              <p:cNvSpPr txBox="1"/>
              <p:nvPr/>
            </p:nvSpPr>
            <p:spPr>
              <a:xfrm>
                <a:off x="2814" y="3451"/>
                <a:ext cx="1062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200"/>
                  <a:t>开头：</a:t>
                </a:r>
                <a:endParaRPr lang="zh-CN" altLang="en-US" sz="1200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2814" y="4808"/>
              <a:ext cx="6173" cy="1184"/>
              <a:chOff x="2814" y="4808"/>
              <a:chExt cx="6173" cy="1184"/>
            </a:xfrm>
          </p:grpSpPr>
          <p:pic>
            <p:nvPicPr>
              <p:cNvPr id="-2147482606" name="图片 18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713" y="4808"/>
                <a:ext cx="5274" cy="118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6" name="文本框 5"/>
              <p:cNvSpPr txBox="1"/>
              <p:nvPr/>
            </p:nvSpPr>
            <p:spPr>
              <a:xfrm>
                <a:off x="2814" y="5183"/>
                <a:ext cx="851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200"/>
                  <a:t>结尾：</a:t>
                </a:r>
                <a:endParaRPr lang="zh-CN" altLang="en-US" sz="1200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2814" y="6632"/>
              <a:ext cx="6939" cy="1036"/>
              <a:chOff x="2814" y="6632"/>
              <a:chExt cx="6939" cy="1036"/>
            </a:xfrm>
          </p:grpSpPr>
          <p:pic>
            <p:nvPicPr>
              <p:cNvPr id="1073742865" name="图片 17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1" y="6632"/>
                <a:ext cx="6072" cy="1036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8" name="文本框 7"/>
              <p:cNvSpPr txBox="1"/>
              <p:nvPr/>
            </p:nvSpPr>
            <p:spPr>
              <a:xfrm>
                <a:off x="2814" y="6933"/>
                <a:ext cx="851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200"/>
                  <a:t>中部：</a:t>
                </a:r>
                <a:endParaRPr lang="zh-CN" altLang="en-US" sz="1200"/>
              </a:p>
            </p:txBody>
          </p:sp>
        </p:grpSp>
      </p:grpSp>
      <p:sp>
        <p:nvSpPr>
          <p:cNvPr id="15" name="文本框 14"/>
          <p:cNvSpPr txBox="1"/>
          <p:nvPr/>
        </p:nvSpPr>
        <p:spPr>
          <a:xfrm>
            <a:off x="5713095" y="1653540"/>
            <a:ext cx="267589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200"/>
              <a:t>说明：</a:t>
            </a:r>
            <a:endParaRPr lang="zh-CN" altLang="en-US" sz="1200"/>
          </a:p>
          <a:p>
            <a:pPr fontAlgn="auto">
              <a:lnSpc>
                <a:spcPct val="150000"/>
              </a:lnSpc>
            </a:pPr>
            <a:r>
              <a:rPr lang="en-US" altLang="zh-CN" sz="1200" b="1"/>
              <a:t>Change(e</a:t>
            </a:r>
            <a:r>
              <a:rPr lang="en-US" altLang="zh-CN" sz="1200" b="1" baseline="-25000"/>
              <a:t>i</a:t>
            </a:r>
            <a:r>
              <a:rPr lang="en-US" altLang="zh-CN" sz="1200" b="1"/>
              <a:t>, e</a:t>
            </a:r>
            <a:r>
              <a:rPr lang="en-US" altLang="zh-CN" sz="1200" b="1" baseline="-25000"/>
              <a:t>j</a:t>
            </a:r>
            <a:r>
              <a:rPr lang="en-US" altLang="zh-CN" sz="1200" b="1"/>
              <a:t>) </a:t>
            </a:r>
            <a:r>
              <a:rPr lang="en-US" altLang="zh-CN" sz="1200"/>
              <a:t>: </a:t>
            </a:r>
            <a:r>
              <a:rPr lang="zh-CN" altLang="en-US" sz="1200"/>
              <a:t>表示</a:t>
            </a:r>
            <a:r>
              <a:rPr lang="en-US" altLang="zh-CN" sz="1200"/>
              <a:t>e</a:t>
            </a:r>
            <a:r>
              <a:rPr lang="en-US" altLang="zh-CN" sz="1200" baseline="-25000"/>
              <a:t>i</a:t>
            </a:r>
            <a:r>
              <a:rPr lang="zh-CN" altLang="en-US" sz="1200"/>
              <a:t>相对于</a:t>
            </a:r>
            <a:r>
              <a:rPr lang="en-US" altLang="zh-CN" sz="1200"/>
              <a:t>e</a:t>
            </a:r>
            <a:r>
              <a:rPr lang="en-US" altLang="zh-CN" sz="1200" baseline="-25000"/>
              <a:t>j</a:t>
            </a:r>
            <a:r>
              <a:rPr lang="zh-CN" altLang="en-US" sz="1200"/>
              <a:t>的变化。</a:t>
            </a:r>
            <a:endParaRPr lang="zh-CN" altLang="en-US" sz="1200"/>
          </a:p>
          <a:p>
            <a:pPr fontAlgn="auto">
              <a:lnSpc>
                <a:spcPct val="150000"/>
              </a:lnSpc>
            </a:pPr>
            <a:r>
              <a:rPr lang="en-US" altLang="zh-CN" sz="1200" b="1"/>
              <a:t>e</a:t>
            </a:r>
            <a:r>
              <a:rPr lang="en-US" altLang="zh-CN" sz="1200" b="1" baseline="-25000"/>
              <a:t>1 </a:t>
            </a:r>
            <a:r>
              <a:rPr lang="zh-CN" altLang="en-US" sz="1200"/>
              <a:t>表示</a:t>
            </a:r>
            <a:r>
              <a:rPr lang="en-US" altLang="zh-CN" sz="1200"/>
              <a:t>App</a:t>
            </a:r>
            <a:r>
              <a:rPr lang="zh-CN" altLang="en-US" sz="1200"/>
              <a:t>描述中的第一个句子，</a:t>
            </a:r>
            <a:r>
              <a:rPr lang="en-US" altLang="zh-CN" sz="1200" b="1"/>
              <a:t>e</a:t>
            </a:r>
            <a:r>
              <a:rPr lang="en-US" altLang="zh-CN" sz="1200" b="1" baseline="-25000"/>
              <a:t>2</a:t>
            </a:r>
            <a:r>
              <a:rPr lang="zh-CN" altLang="en-US" sz="1200"/>
              <a:t>表示第二个句子，依次类推。</a:t>
            </a:r>
            <a:r>
              <a:rPr lang="en-US" altLang="zh-CN" sz="1200" b="1"/>
              <a:t>e</a:t>
            </a:r>
            <a:r>
              <a:rPr lang="en-US" altLang="zh-CN" sz="1200" b="1" baseline="-25000"/>
              <a:t>n</a:t>
            </a:r>
            <a:r>
              <a:rPr lang="zh-CN" altLang="en-US" sz="1200"/>
              <a:t>表示最后一个句子。</a:t>
            </a:r>
            <a:endParaRPr lang="zh-CN" altLang="en-US" sz="1200"/>
          </a:p>
        </p:txBody>
      </p:sp>
      <p:sp>
        <p:nvSpPr>
          <p:cNvPr id="16" name="文本框 15"/>
          <p:cNvSpPr txBox="1"/>
          <p:nvPr/>
        </p:nvSpPr>
        <p:spPr>
          <a:xfrm>
            <a:off x="5713095" y="3936365"/>
            <a:ext cx="267589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200"/>
              <a:t>说明：</a:t>
            </a:r>
            <a:endParaRPr lang="zh-CN" altLang="en-US" sz="1200"/>
          </a:p>
          <a:p>
            <a:pPr fontAlgn="auto">
              <a:lnSpc>
                <a:spcPct val="150000"/>
              </a:lnSpc>
            </a:pPr>
            <a:r>
              <a:rPr lang="en-US" altLang="zh-CN" sz="1200" b="1"/>
              <a:t>countChange(e</a:t>
            </a:r>
            <a:r>
              <a:rPr lang="en-US" altLang="zh-CN" sz="1200" b="1" baseline="-25000"/>
              <a:t>i</a:t>
            </a:r>
            <a:r>
              <a:rPr lang="en-US" altLang="zh-CN" sz="1200" b="1"/>
              <a:t>, e</a:t>
            </a:r>
            <a:r>
              <a:rPr lang="en-US" altLang="zh-CN" sz="1200" b="1" baseline="-25000"/>
              <a:t>j</a:t>
            </a:r>
            <a:r>
              <a:rPr lang="en-US" altLang="zh-CN" sz="1200" b="1"/>
              <a:t>) </a:t>
            </a:r>
            <a:r>
              <a:rPr lang="en-US" altLang="zh-CN" sz="1200"/>
              <a:t>: </a:t>
            </a:r>
            <a:r>
              <a:rPr lang="zh-CN" altLang="en-US" sz="1200"/>
              <a:t>表示从第 </a:t>
            </a:r>
            <a:r>
              <a:rPr lang="en-US" altLang="zh-CN" sz="1200"/>
              <a:t>i </a:t>
            </a:r>
            <a:r>
              <a:rPr lang="zh-CN" altLang="en-US" sz="1200"/>
              <a:t>个句子到第 </a:t>
            </a:r>
            <a:r>
              <a:rPr lang="en-US" altLang="zh-CN" sz="1200"/>
              <a:t>j </a:t>
            </a:r>
            <a:r>
              <a:rPr lang="zh-CN" altLang="en-US" sz="1200"/>
              <a:t>个句子情感值斜率变化的次数其中 </a:t>
            </a:r>
            <a:r>
              <a:rPr lang="en-US" altLang="zh-CN" sz="1200"/>
              <a:t>i &lt; j </a:t>
            </a:r>
            <a:r>
              <a:rPr lang="zh-CN" altLang="en-US" sz="1200"/>
              <a:t>。</a:t>
            </a:r>
            <a:endParaRPr lang="zh-CN" altLang="en-US" sz="1200"/>
          </a:p>
          <a:p>
            <a:pPr fontAlgn="auto">
              <a:lnSpc>
                <a:spcPct val="150000"/>
              </a:lnSpc>
            </a:pPr>
            <a:r>
              <a:rPr lang="en-US" altLang="zh-CN" sz="1200" b="1">
                <a:sym typeface="+mn-ea"/>
              </a:rPr>
              <a:t>countChange(e</a:t>
            </a:r>
            <a:r>
              <a:rPr lang="en-US" altLang="zh-CN" sz="1200" b="1" baseline="-25000">
                <a:sym typeface="+mn-ea"/>
              </a:rPr>
              <a:t>2</a:t>
            </a:r>
            <a:r>
              <a:rPr lang="en-US" altLang="zh-CN" sz="1200" b="1">
                <a:sym typeface="+mn-ea"/>
              </a:rPr>
              <a:t>, e</a:t>
            </a:r>
            <a:r>
              <a:rPr lang="en-US" altLang="zh-CN" sz="1200" b="1" baseline="-25000">
                <a:sym typeface="+mn-ea"/>
              </a:rPr>
              <a:t>n-1</a:t>
            </a:r>
            <a:r>
              <a:rPr lang="en-US" altLang="zh-CN" sz="1200" b="1">
                <a:sym typeface="+mn-ea"/>
              </a:rPr>
              <a:t>) </a:t>
            </a:r>
            <a:r>
              <a:rPr lang="zh-CN" altLang="en-US" sz="1200" b="1">
                <a:sym typeface="+mn-ea"/>
              </a:rPr>
              <a:t>：</a:t>
            </a:r>
            <a:r>
              <a:rPr lang="zh-CN" altLang="en-US" sz="1200">
                <a:sym typeface="+mn-ea"/>
              </a:rPr>
              <a:t>表示从</a:t>
            </a:r>
            <a:r>
              <a:rPr lang="en-US" altLang="zh-CN" sz="1200">
                <a:sym typeface="+mn-ea"/>
              </a:rPr>
              <a:t>App</a:t>
            </a:r>
            <a:r>
              <a:rPr lang="zh-CN" altLang="en-US" sz="1200">
                <a:sym typeface="+mn-ea"/>
              </a:rPr>
              <a:t>描述的第</a:t>
            </a:r>
            <a:r>
              <a:rPr lang="en-US" altLang="zh-CN" sz="1200">
                <a:sym typeface="+mn-ea"/>
              </a:rPr>
              <a:t>2</a:t>
            </a:r>
            <a:r>
              <a:rPr lang="zh-CN" altLang="en-US" sz="1200">
                <a:sym typeface="+mn-ea"/>
              </a:rPr>
              <a:t>个句子到 第</a:t>
            </a:r>
            <a:r>
              <a:rPr lang="en-US" altLang="zh-CN" sz="1200">
                <a:sym typeface="+mn-ea"/>
              </a:rPr>
              <a:t>n-1</a:t>
            </a:r>
            <a:r>
              <a:rPr lang="zh-CN" altLang="en-US" sz="1200">
                <a:sym typeface="+mn-ea"/>
              </a:rPr>
              <a:t>个（倒数第</a:t>
            </a:r>
            <a:r>
              <a:rPr lang="en-US" altLang="zh-CN" sz="1200">
                <a:sym typeface="+mn-ea"/>
              </a:rPr>
              <a:t>2</a:t>
            </a:r>
            <a:r>
              <a:rPr lang="zh-CN" altLang="en-US" sz="1200">
                <a:sym typeface="+mn-ea"/>
              </a:rPr>
              <a:t>个）句子的斜率变化次数。</a:t>
            </a:r>
            <a:endParaRPr lang="zh-CN" altLang="en-US" sz="1200"/>
          </a:p>
        </p:txBody>
      </p:sp>
      <p:sp>
        <p:nvSpPr>
          <p:cNvPr id="18" name="文本框 17"/>
          <p:cNvSpPr txBox="1"/>
          <p:nvPr/>
        </p:nvSpPr>
        <p:spPr>
          <a:xfrm>
            <a:off x="1032510" y="6503035"/>
            <a:ext cx="2675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200">
                <a:sym typeface="+mn-ea"/>
              </a:rPr>
              <a:t>图：</a:t>
            </a:r>
            <a:r>
              <a:rPr lang="en-US" altLang="zh-CN" sz="1200">
                <a:sym typeface="+mn-ea"/>
              </a:rPr>
              <a:t>countChange </a:t>
            </a:r>
            <a:r>
              <a:rPr lang="zh-CN" altLang="en-US" sz="1200">
                <a:sym typeface="+mn-ea"/>
              </a:rPr>
              <a:t>的计数规则说明</a:t>
            </a:r>
            <a:endParaRPr lang="zh-CN" altLang="en-US" sz="1200"/>
          </a:p>
        </p:txBody>
      </p:sp>
      <p:graphicFrame>
        <p:nvGraphicFramePr>
          <p:cNvPr id="21" name="对象 20"/>
          <p:cNvGraphicFramePr/>
          <p:nvPr/>
        </p:nvGraphicFramePr>
        <p:xfrm>
          <a:off x="854710" y="4692015"/>
          <a:ext cx="3031490" cy="18110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" name="" r:id="rId4" imgW="9791700" imgH="5930900" progId="Visio.Drawing.15">
                  <p:embed/>
                </p:oleObj>
              </mc:Choice>
              <mc:Fallback>
                <p:oleObj name="" r:id="rId4" imgW="9791700" imgH="5930900" progId="Visio.Drawing.15">
                  <p:embed/>
                  <p:pic>
                    <p:nvPicPr>
                      <p:cNvPr id="0" name="图片 2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4710" y="4692015"/>
                        <a:ext cx="3031490" cy="18110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0448" y="0"/>
            <a:ext cx="7726352" cy="1143000"/>
          </a:xfrm>
        </p:spPr>
        <p:txBody>
          <a:bodyPr>
            <a:normAutofit/>
          </a:bodyPr>
          <a:lstStyle/>
          <a:p>
            <a:pPr algn="l"/>
            <a:r>
              <a:rPr lang="zh-CN" altLang="en-US" sz="3200" b="1" dirty="0"/>
              <a:t>情感角度 </a:t>
            </a:r>
            <a:r>
              <a:rPr lang="en-US" altLang="zh-CN" sz="3200" b="1" dirty="0"/>
              <a:t>- </a:t>
            </a:r>
            <a:r>
              <a:rPr lang="zh-CN" altLang="en-US" sz="3200" b="1" dirty="0"/>
              <a:t>实验</a:t>
            </a:r>
            <a:endParaRPr lang="zh-CN" altLang="en-US" sz="32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E572F-85EE-47ED-B118-5FC8DE28CD7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60020" y="1379855"/>
            <a:ext cx="2683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App</a:t>
            </a:r>
            <a:r>
              <a:rPr lang="zh-CN" altLang="en-US"/>
              <a:t>表达模式刻画：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73355" y="2096135"/>
            <a:ext cx="2670175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zh-CN" altLang="en-US" sz="1400"/>
              <a:t>为何采用这种方式刻画？</a:t>
            </a:r>
            <a:endParaRPr lang="zh-CN" altLang="en-US" sz="1400"/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句子数量有限</a:t>
            </a:r>
            <a:endParaRPr lang="zh-CN" altLang="en-US" sz="1400"/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不同位置的句子，作用不同</a:t>
            </a:r>
            <a:endParaRPr lang="zh-CN" altLang="en-US" sz="1400"/>
          </a:p>
          <a:p>
            <a:pPr marL="285750" indent="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rgbClr val="FF0000"/>
                </a:solidFill>
              </a:rPr>
              <a:t>为何通过上升、下降来刻画状态？</a:t>
            </a:r>
            <a:endParaRPr lang="zh-CN" altLang="en-US" sz="1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996</Words>
  <Application>WPS 演示</Application>
  <PresentationFormat>全屏显示(4:3)</PresentationFormat>
  <Paragraphs>111</Paragraphs>
  <Slides>8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6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8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Times New Roman</vt:lpstr>
      <vt:lpstr>Calibri</vt:lpstr>
      <vt:lpstr>Arial Unicode MS</vt:lpstr>
      <vt:lpstr>Wingdings</vt:lpstr>
      <vt:lpstr>Office 主题​​</vt:lpstr>
      <vt:lpstr>1_Office 主题​​</vt:lpstr>
      <vt:lpstr>2_Office 主题​​</vt:lpstr>
      <vt:lpstr>3_Office 主题​​</vt:lpstr>
      <vt:lpstr>4_Office 主题​​</vt:lpstr>
      <vt:lpstr>5_Office 主题​​</vt:lpstr>
      <vt:lpstr>Excel.Chart.8</vt:lpstr>
      <vt:lpstr>Visio.Drawing.15</vt:lpstr>
      <vt:lpstr>Visio.Drawing.15</vt:lpstr>
      <vt:lpstr>面向提供者的移动应用数据分析</vt:lpstr>
      <vt:lpstr>内容</vt:lpstr>
      <vt:lpstr>情感角度：提供者表达方式</vt:lpstr>
      <vt:lpstr>情感角度：提供者表达方式</vt:lpstr>
      <vt:lpstr>情感角度 - 建模</vt:lpstr>
      <vt:lpstr>情感角度 - 建模</vt:lpstr>
      <vt:lpstr>情感角度 - 建模</vt:lpstr>
      <vt:lpstr>情感角度 - 建模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ZZ</dc:creator>
  <cp:lastModifiedBy>ε雪ξ剑客</cp:lastModifiedBy>
  <cp:revision>942</cp:revision>
  <dcterms:created xsi:type="dcterms:W3CDTF">2013-09-17T06:24:00Z</dcterms:created>
  <dcterms:modified xsi:type="dcterms:W3CDTF">2017-11-28T09:54:50Z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